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71" r:id="rId2"/>
    <p:sldId id="258" r:id="rId3"/>
    <p:sldId id="270" r:id="rId4"/>
    <p:sldId id="300" r:id="rId5"/>
    <p:sldId id="301" r:id="rId6"/>
    <p:sldId id="298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6" r:id="rId21"/>
    <p:sldId id="317" r:id="rId22"/>
    <p:sldId id="318" r:id="rId23"/>
    <p:sldId id="341" r:id="rId24"/>
    <p:sldId id="340" r:id="rId25"/>
    <p:sldId id="319" r:id="rId26"/>
    <p:sldId id="320" r:id="rId27"/>
    <p:sldId id="321" r:id="rId28"/>
    <p:sldId id="322" r:id="rId29"/>
    <p:sldId id="323" r:id="rId30"/>
    <p:sldId id="324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25" r:id="rId40"/>
    <p:sldId id="326" r:id="rId41"/>
    <p:sldId id="327" r:id="rId42"/>
    <p:sldId id="336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7" r:id="rId52"/>
    <p:sldId id="338" r:id="rId53"/>
    <p:sldId id="339" r:id="rId54"/>
    <p:sldId id="284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BE655"/>
    <a:srgbClr val="FB9D17"/>
    <a:srgbClr val="FFCC00"/>
    <a:srgbClr val="00FF00"/>
    <a:srgbClr val="0000FF"/>
    <a:srgbClr val="00FFCC"/>
    <a:srgbClr val="99FF66"/>
    <a:srgbClr val="00CC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364" autoAdjust="0"/>
  </p:normalViewPr>
  <p:slideViewPr>
    <p:cSldViewPr>
      <p:cViewPr varScale="1">
        <p:scale>
          <a:sx n="69" d="100"/>
          <a:sy n="69" d="100"/>
        </p:scale>
        <p:origin x="75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61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21484-7057-4C65-908A-C73FEA548A30}" type="datetimeFigureOut">
              <a:rPr lang="zh-CN" altLang="en-US" smtClean="0"/>
              <a:t>2017/9/2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7366A-4BE2-4B6E-8128-AA61A7CAA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3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78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124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13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559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947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911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08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866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771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837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30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292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46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79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281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800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64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991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205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107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图层可以说在网页设计中起着至关重要的作用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87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43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55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173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02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802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987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396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589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850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023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5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49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个人上网设备进一步向手机端集中，以互联网为基础的在线教育、网络医疗、网络约租车也已成规模。顺势而为，抓住时代的机遇，创造新的未来。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395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50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8889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77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6540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5408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877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592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539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998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57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个人上网设备进一步向手机端集中，以互联网为基础的在线教育、网络医疗、网络约租车也已成规模。顺势而为，抓住时代的机遇，创造新的未来。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37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个人上网设备进一步向手机端集中，以互联网为基础的在线教育、网络医疗、网络约租车也已成规模。顺势而为，抓住时代的机遇，创造新的未来。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243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535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377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97366A-4BE2-4B6E-8128-AA61A7CAAE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1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9866" y="188640"/>
            <a:ext cx="10195828" cy="63408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68760"/>
            <a:ext cx="10972800" cy="5155138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ts val="4000"/>
              </a:lnSpc>
              <a:buClr>
                <a:srgbClr val="FF9900"/>
              </a:buClr>
              <a:buFont typeface="Wingdings" pitchFamily="2" charset="2"/>
              <a:buChar char="v"/>
              <a:defRPr sz="30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lnSpc>
                <a:spcPts val="3800"/>
              </a:lnSpc>
              <a:buClr>
                <a:srgbClr val="FF9900"/>
              </a:buClr>
              <a:buFont typeface="Wingdings" pitchFamily="2" charset="2"/>
              <a:buNone/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ts val="3600"/>
              </a:lnSpc>
              <a:buClr>
                <a:srgbClr val="FF9900"/>
              </a:buClr>
              <a:defRPr sz="220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ts val="3400"/>
              </a:lnSpc>
              <a:buClr>
                <a:srgbClr val="FF9900"/>
              </a:buCl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ts val="3200"/>
              </a:lnSpc>
              <a:buClr>
                <a:srgbClr val="FFC000"/>
              </a:buCl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Oval 2"/>
          <p:cNvSpPr>
            <a:spLocks noChangeArrowheads="1"/>
          </p:cNvSpPr>
          <p:nvPr userDrawn="1"/>
        </p:nvSpPr>
        <p:spPr bwMode="auto">
          <a:xfrm>
            <a:off x="11029451" y="5085184"/>
            <a:ext cx="1162549" cy="1105166"/>
          </a:xfrm>
          <a:prstGeom prst="ellipse">
            <a:avLst/>
          </a:prstGeom>
          <a:solidFill>
            <a:srgbClr val="FBE655">
              <a:alpha val="89804"/>
            </a:srgbClr>
          </a:solidFill>
          <a:ln w="9525">
            <a:solidFill>
              <a:srgbClr val="FFFF99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sz="1800"/>
          </a:p>
        </p:txBody>
      </p:sp>
      <p:sp>
        <p:nvSpPr>
          <p:cNvPr id="9" name="Oval 3"/>
          <p:cNvSpPr>
            <a:spLocks noChangeArrowheads="1"/>
          </p:cNvSpPr>
          <p:nvPr userDrawn="1"/>
        </p:nvSpPr>
        <p:spPr bwMode="auto">
          <a:xfrm>
            <a:off x="9442346" y="4725144"/>
            <a:ext cx="1934241" cy="1698754"/>
          </a:xfrm>
          <a:prstGeom prst="ellipse">
            <a:avLst/>
          </a:prstGeom>
          <a:solidFill>
            <a:srgbClr val="FB9D17">
              <a:alpha val="89804"/>
            </a:srgbClr>
          </a:solidFill>
          <a:ln w="9525">
            <a:solidFill>
              <a:srgbClr val="FB9D17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sz="1800"/>
          </a:p>
        </p:txBody>
      </p:sp>
      <p:sp>
        <p:nvSpPr>
          <p:cNvPr id="10" name="Oval 4"/>
          <p:cNvSpPr>
            <a:spLocks noChangeArrowheads="1"/>
          </p:cNvSpPr>
          <p:nvPr userDrawn="1"/>
        </p:nvSpPr>
        <p:spPr bwMode="auto">
          <a:xfrm>
            <a:off x="8754059" y="5522518"/>
            <a:ext cx="1330122" cy="1140501"/>
          </a:xfrm>
          <a:prstGeom prst="ellipse">
            <a:avLst/>
          </a:prstGeom>
          <a:solidFill>
            <a:srgbClr val="FFCC00">
              <a:alpha val="89804"/>
            </a:srgbClr>
          </a:solidFill>
          <a:ln w="9525">
            <a:solidFill>
              <a:srgbClr val="FFCC00"/>
            </a:solidFill>
            <a:round/>
            <a:headEnd/>
            <a:tailEnd/>
          </a:ln>
          <a:effectLst/>
          <a:extLst/>
        </p:spPr>
        <p:txBody>
          <a:bodyPr anchor="ctr"/>
          <a:lstStyle/>
          <a:p>
            <a:endParaRPr lang="zh-CN" altLang="en-US" sz="180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43340" y="908720"/>
            <a:ext cx="117377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143340" y="1052736"/>
            <a:ext cx="11737777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95733" y="681727"/>
            <a:ext cx="7790656" cy="70001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35" y="0"/>
            <a:ext cx="12357528" cy="6858000"/>
          </a:xfrm>
          <a:prstGeom prst="rect">
            <a:avLst/>
          </a:prstGeom>
          <a:solidFill>
            <a:srgbClr val="FF0000">
              <a:alpha val="4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734075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719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95733" y="681727"/>
            <a:ext cx="7790656" cy="70001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95733" y="681727"/>
            <a:ext cx="7790656" cy="7000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95733" y="681727"/>
            <a:ext cx="7790656" cy="70001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" y="0"/>
            <a:ext cx="12192000" cy="6858000"/>
          </a:xfrm>
          <a:prstGeom prst="rect">
            <a:avLst/>
          </a:prstGeom>
        </p:spPr>
      </p:pic>
      <p:sp>
        <p:nvSpPr>
          <p:cNvPr id="10" name="矩形 14"/>
          <p:cNvSpPr>
            <a:spLocks noChangeArrowheads="1"/>
          </p:cNvSpPr>
          <p:nvPr userDrawn="1"/>
        </p:nvSpPr>
        <p:spPr bwMode="auto">
          <a:xfrm>
            <a:off x="1" y="0"/>
            <a:ext cx="2952751" cy="6858000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11" name="Group 3"/>
          <p:cNvGrpSpPr>
            <a:grpSpLocks/>
          </p:cNvGrpSpPr>
          <p:nvPr userDrawn="1"/>
        </p:nvGrpSpPr>
        <p:grpSpPr bwMode="auto">
          <a:xfrm flipH="1">
            <a:off x="0" y="0"/>
            <a:ext cx="6671733" cy="6858000"/>
            <a:chOff x="0" y="0"/>
            <a:chExt cx="5004049" cy="5143500"/>
          </a:xfrm>
        </p:grpSpPr>
        <p:sp>
          <p:nvSpPr>
            <p:cNvPr id="12" name="直接连接符 34"/>
            <p:cNvSpPr>
              <a:spLocks noChangeShapeType="1"/>
            </p:cNvSpPr>
            <p:nvPr/>
          </p:nvSpPr>
          <p:spPr bwMode="auto">
            <a:xfrm flipH="1">
              <a:off x="2425903" y="3824346"/>
              <a:ext cx="2578144" cy="1319154"/>
            </a:xfrm>
            <a:prstGeom prst="line">
              <a:avLst/>
            </a:prstGeom>
            <a:noFill/>
            <a:ln w="25400" cap="flat" cmpd="sng">
              <a:solidFill>
                <a:srgbClr val="FFFFFF">
                  <a:alpha val="28999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直接连接符 35"/>
            <p:cNvSpPr>
              <a:spLocks noChangeShapeType="1"/>
            </p:cNvSpPr>
            <p:nvPr/>
          </p:nvSpPr>
          <p:spPr bwMode="auto">
            <a:xfrm flipH="1" flipV="1">
              <a:off x="0" y="627534"/>
              <a:ext cx="5004049" cy="3960440"/>
            </a:xfrm>
            <a:prstGeom prst="line">
              <a:avLst/>
            </a:prstGeom>
            <a:noFill/>
            <a:ln w="25400" cap="flat" cmpd="sng">
              <a:solidFill>
                <a:srgbClr val="FFFFFF">
                  <a:alpha val="28999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4" name="直接连接符 36"/>
            <p:cNvSpPr>
              <a:spLocks noChangeShapeType="1"/>
            </p:cNvSpPr>
            <p:nvPr/>
          </p:nvSpPr>
          <p:spPr bwMode="auto">
            <a:xfrm flipH="1">
              <a:off x="4248472" y="3013090"/>
              <a:ext cx="755575" cy="2130410"/>
            </a:xfrm>
            <a:prstGeom prst="line">
              <a:avLst/>
            </a:prstGeom>
            <a:noFill/>
            <a:ln w="25400" cap="flat" cmpd="sng">
              <a:solidFill>
                <a:srgbClr val="FFFFFF">
                  <a:alpha val="28999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5" name="直接连接符 38"/>
            <p:cNvSpPr>
              <a:spLocks noChangeShapeType="1"/>
            </p:cNvSpPr>
            <p:nvPr/>
          </p:nvSpPr>
          <p:spPr bwMode="auto">
            <a:xfrm>
              <a:off x="2608837" y="0"/>
              <a:ext cx="1495619" cy="5092030"/>
            </a:xfrm>
            <a:prstGeom prst="line">
              <a:avLst/>
            </a:prstGeom>
            <a:noFill/>
            <a:ln w="25400" cap="flat" cmpd="sng">
              <a:solidFill>
                <a:srgbClr val="FFFFFF">
                  <a:alpha val="28999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6" name="直接连接符 39"/>
            <p:cNvSpPr>
              <a:spLocks noChangeShapeType="1"/>
            </p:cNvSpPr>
            <p:nvPr/>
          </p:nvSpPr>
          <p:spPr bwMode="auto">
            <a:xfrm flipH="1">
              <a:off x="3168352" y="2571750"/>
              <a:ext cx="1835697" cy="2571750"/>
            </a:xfrm>
            <a:prstGeom prst="line">
              <a:avLst/>
            </a:prstGeom>
            <a:noFill/>
            <a:ln w="25400" cap="flat" cmpd="sng">
              <a:solidFill>
                <a:srgbClr val="FFFFFF">
                  <a:alpha val="28999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grpSp>
        <p:nvGrpSpPr>
          <p:cNvPr id="17" name="Group 10"/>
          <p:cNvGrpSpPr>
            <a:grpSpLocks/>
          </p:cNvGrpSpPr>
          <p:nvPr userDrawn="1"/>
        </p:nvGrpSpPr>
        <p:grpSpPr bwMode="auto">
          <a:xfrm>
            <a:off x="2713567" y="781821"/>
            <a:ext cx="723791" cy="697368"/>
            <a:chOff x="0" y="4646"/>
            <a:chExt cx="360040" cy="360040"/>
          </a:xfrm>
        </p:grpSpPr>
        <p:sp>
          <p:nvSpPr>
            <p:cNvPr id="18" name="椭圆 23"/>
            <p:cNvSpPr>
              <a:spLocks noChangeArrowheads="1"/>
            </p:cNvSpPr>
            <p:nvPr/>
          </p:nvSpPr>
          <p:spPr bwMode="auto">
            <a:xfrm>
              <a:off x="0" y="4646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9" name="TextBox 52"/>
            <p:cNvSpPr>
              <a:spLocks noChangeArrowheads="1"/>
            </p:cNvSpPr>
            <p:nvPr/>
          </p:nvSpPr>
          <p:spPr bwMode="auto">
            <a:xfrm>
              <a:off x="70672" y="29184"/>
              <a:ext cx="181965" cy="30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endParaRPr lang="zh-CN" altLang="en-US" sz="24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35" name="椭圆 23"/>
          <p:cNvSpPr>
            <a:spLocks noChangeArrowheads="1"/>
          </p:cNvSpPr>
          <p:nvPr userDrawn="1"/>
        </p:nvSpPr>
        <p:spPr bwMode="auto">
          <a:xfrm>
            <a:off x="2713558" y="4572107"/>
            <a:ext cx="723791" cy="678301"/>
          </a:xfrm>
          <a:prstGeom prst="ellipse">
            <a:avLst/>
          </a:prstGeom>
          <a:solidFill>
            <a:srgbClr val="FF8607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6" name="TextBox 52"/>
          <p:cNvSpPr>
            <a:spLocks noChangeArrowheads="1"/>
          </p:cNvSpPr>
          <p:nvPr userDrawn="1"/>
        </p:nvSpPr>
        <p:spPr bwMode="auto">
          <a:xfrm>
            <a:off x="2849874" y="4623519"/>
            <a:ext cx="3658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endParaRPr lang="zh-CN" altLang="en-US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7" name="椭圆 23"/>
          <p:cNvSpPr>
            <a:spLocks noChangeArrowheads="1"/>
          </p:cNvSpPr>
          <p:nvPr userDrawn="1"/>
        </p:nvSpPr>
        <p:spPr bwMode="auto">
          <a:xfrm>
            <a:off x="2713566" y="2038823"/>
            <a:ext cx="723791" cy="702976"/>
          </a:xfrm>
          <a:prstGeom prst="ellipse">
            <a:avLst/>
          </a:prstGeom>
          <a:solidFill>
            <a:srgbClr val="FF8607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8" name="TextBox 52"/>
          <p:cNvSpPr>
            <a:spLocks noChangeArrowheads="1"/>
          </p:cNvSpPr>
          <p:nvPr userDrawn="1"/>
        </p:nvSpPr>
        <p:spPr bwMode="auto">
          <a:xfrm>
            <a:off x="2849874" y="2103239"/>
            <a:ext cx="3658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endParaRPr lang="zh-CN" altLang="en-US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9" name="椭圆 23"/>
          <p:cNvSpPr>
            <a:spLocks noChangeArrowheads="1"/>
          </p:cNvSpPr>
          <p:nvPr userDrawn="1"/>
        </p:nvSpPr>
        <p:spPr bwMode="auto">
          <a:xfrm>
            <a:off x="2713562" y="3345321"/>
            <a:ext cx="723791" cy="672131"/>
          </a:xfrm>
          <a:prstGeom prst="ellipse">
            <a:avLst/>
          </a:prstGeom>
          <a:solidFill>
            <a:srgbClr val="FF8607"/>
          </a:solidFill>
          <a:ln w="254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sz="180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0" name="TextBox 52"/>
          <p:cNvSpPr>
            <a:spLocks noChangeArrowheads="1"/>
          </p:cNvSpPr>
          <p:nvPr userDrawn="1"/>
        </p:nvSpPr>
        <p:spPr bwMode="auto">
          <a:xfrm>
            <a:off x="2849874" y="3399383"/>
            <a:ext cx="3658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endParaRPr lang="zh-CN" altLang="en-US" sz="2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0" r:id="rId3"/>
    <p:sldLayoutId id="2147483649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5680" y="3403269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第二</a:t>
            </a:r>
            <a:r>
              <a:rPr lang="zh-CN" altLang="en-US" sz="3600">
                <a:latin typeface="微软雅黑" pitchFamily="34" charset="-122"/>
                <a:ea typeface="微软雅黑" pitchFamily="34" charset="-122"/>
              </a:rPr>
              <a:t>章 </a:t>
            </a:r>
            <a:r>
              <a:rPr lang="zh-CN" altLang="en-US" sz="3600" smtClean="0">
                <a:latin typeface="微软雅黑" pitchFamily="34" charset="-122"/>
                <a:ea typeface="微软雅黑" pitchFamily="34" charset="-122"/>
              </a:rPr>
              <a:t>移动应用设计基础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9656" y="1772817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altLang="zh-CN" sz="4800" b="1" dirty="0"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18534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763734" y="4938861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分析思路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763734" y="1054968"/>
            <a:ext cx="6691490" cy="3886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485" indent="-228485" algn="l" defTabSz="91393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4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3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2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62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331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00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69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38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9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 到局部</a:t>
            </a:r>
            <a:endParaRPr lang="en-US" altLang="zh-CN" sz="3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9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从左到右</a:t>
            </a:r>
            <a:endParaRPr lang="en-US" altLang="zh-CN" sz="3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9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从上到下</a:t>
            </a:r>
            <a:endParaRPr lang="en-US" altLang="zh-CN" sz="3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9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从大到小</a:t>
            </a:r>
          </a:p>
        </p:txBody>
      </p:sp>
    </p:spTree>
    <p:extLst>
      <p:ext uri="{BB962C8B-B14F-4D97-AF65-F5344CB8AC3E}">
        <p14:creationId xmlns:p14="http://schemas.microsoft.com/office/powerpoint/2010/main" val="59112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135560" y="5722467"/>
            <a:ext cx="6781800" cy="1018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分析结构</a:t>
            </a:r>
          </a:p>
        </p:txBody>
      </p:sp>
      <p:pic>
        <p:nvPicPr>
          <p:cNvPr id="6" name="图片 5" descr="2013-04-08学习课堂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85" y="1426691"/>
            <a:ext cx="7667625" cy="41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2"/>
          <p:cNvSpPr>
            <a:spLocks noChangeArrowheads="1"/>
          </p:cNvSpPr>
          <p:nvPr/>
        </p:nvSpPr>
        <p:spPr bwMode="auto">
          <a:xfrm>
            <a:off x="3230935" y="1552104"/>
            <a:ext cx="5416550" cy="3255962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3527798" y="1826741"/>
            <a:ext cx="2732087" cy="844550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1" name="矩形 8"/>
          <p:cNvSpPr>
            <a:spLocks noChangeArrowheads="1"/>
          </p:cNvSpPr>
          <p:nvPr/>
        </p:nvSpPr>
        <p:spPr bwMode="auto">
          <a:xfrm>
            <a:off x="3527798" y="2772891"/>
            <a:ext cx="2732087" cy="741363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2" name="矩形 9"/>
          <p:cNvSpPr>
            <a:spLocks noChangeArrowheads="1"/>
          </p:cNvSpPr>
          <p:nvPr/>
        </p:nvSpPr>
        <p:spPr bwMode="auto">
          <a:xfrm>
            <a:off x="3527798" y="3595216"/>
            <a:ext cx="2732087" cy="995363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3" name="矩形 10"/>
          <p:cNvSpPr>
            <a:spLocks noChangeArrowheads="1"/>
          </p:cNvSpPr>
          <p:nvPr/>
        </p:nvSpPr>
        <p:spPr bwMode="auto">
          <a:xfrm>
            <a:off x="6524998" y="1979141"/>
            <a:ext cx="1697037" cy="1412875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4" name="矩形 11"/>
          <p:cNvSpPr>
            <a:spLocks noChangeArrowheads="1"/>
          </p:cNvSpPr>
          <p:nvPr/>
        </p:nvSpPr>
        <p:spPr bwMode="auto">
          <a:xfrm>
            <a:off x="6524998" y="3819054"/>
            <a:ext cx="1697037" cy="639762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5" name="矩形 13"/>
          <p:cNvSpPr>
            <a:spLocks noChangeArrowheads="1"/>
          </p:cNvSpPr>
          <p:nvPr/>
        </p:nvSpPr>
        <p:spPr bwMode="auto">
          <a:xfrm>
            <a:off x="3230935" y="4854104"/>
            <a:ext cx="5416550" cy="350837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75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  <p:bldP spid="10" grpId="0" bldLvl="0" animBg="1" autoUpdateAnimBg="0"/>
      <p:bldP spid="11" grpId="0" bldLvl="0" animBg="1" autoUpdateAnimBg="0"/>
      <p:bldP spid="12" grpId="0" bldLvl="0" animBg="1" autoUpdateAnimBg="0"/>
      <p:bldP spid="13" grpId="0" bldLvl="0" animBg="1" autoUpdateAnimBg="0"/>
      <p:bldP spid="14" grpId="0" bldLvl="0" animBg="1" autoUpdateAnimBg="0"/>
      <p:bldP spid="15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763734" y="6165304"/>
            <a:ext cx="6781800" cy="59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组成部分</a:t>
            </a: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1763734" y="1196752"/>
            <a:ext cx="7716642" cy="47525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485" indent="-228485" algn="l" defTabSz="91393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4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3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2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62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331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00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69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38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 到局部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背景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从上到下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主体内容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底部版权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从左到右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(logo+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职位版块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计划版块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+ 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搜索版块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登录版块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indent="0" fontAlgn="auto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从大到小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计划版块中：标题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)+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图片列表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37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075806" y="5542384"/>
            <a:ext cx="69135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组成部分-背景</a:t>
            </a:r>
          </a:p>
        </p:txBody>
      </p:sp>
      <p:pic>
        <p:nvPicPr>
          <p:cNvPr id="6" name="内容占位符 3" descr="壁纸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" b="2631"/>
          <a:stretch>
            <a:fillRect/>
          </a:stretch>
        </p:blipFill>
        <p:spPr>
          <a:xfrm>
            <a:off x="2207568" y="1300584"/>
            <a:ext cx="7620000" cy="3925888"/>
          </a:xfrm>
          <a:prstGeom prst="rect">
            <a:avLst/>
          </a:prstGeom>
        </p:spPr>
      </p:pic>
      <p:sp>
        <p:nvSpPr>
          <p:cNvPr id="7" name="矩形 5"/>
          <p:cNvSpPr>
            <a:spLocks noChangeArrowheads="1"/>
          </p:cNvSpPr>
          <p:nvPr/>
        </p:nvSpPr>
        <p:spPr bwMode="auto">
          <a:xfrm>
            <a:off x="2075806" y="1183109"/>
            <a:ext cx="7874000" cy="1016000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2075806" y="2351509"/>
            <a:ext cx="7874000" cy="3038475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74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763734" y="6067547"/>
            <a:ext cx="6781800" cy="736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组成部分-背景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992480"/>
            <a:ext cx="6246044" cy="377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4793668"/>
            <a:ext cx="6246044" cy="129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5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487487" y="6076953"/>
            <a:ext cx="6259533" cy="664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组成部分-内容</a:t>
            </a:r>
          </a:p>
        </p:txBody>
      </p:sp>
      <p:pic>
        <p:nvPicPr>
          <p:cNvPr id="9" name="内容占位符 7" descr="主体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" b="2631"/>
          <a:stretch>
            <a:fillRect/>
          </a:stretch>
        </p:blipFill>
        <p:spPr>
          <a:xfrm>
            <a:off x="829742" y="1116360"/>
            <a:ext cx="10153128" cy="5230353"/>
          </a:xfrm>
          <a:prstGeom prst="rect">
            <a:avLst/>
          </a:prstGeom>
        </p:spPr>
      </p:pic>
      <p:sp>
        <p:nvSpPr>
          <p:cNvPr id="10" name="矩形 5"/>
          <p:cNvSpPr>
            <a:spLocks noChangeArrowheads="1"/>
          </p:cNvSpPr>
          <p:nvPr/>
        </p:nvSpPr>
        <p:spPr bwMode="auto">
          <a:xfrm>
            <a:off x="1991544" y="1116360"/>
            <a:ext cx="7479157" cy="4079875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1" name="矩形 8"/>
          <p:cNvSpPr>
            <a:spLocks noChangeArrowheads="1"/>
          </p:cNvSpPr>
          <p:nvPr/>
        </p:nvSpPr>
        <p:spPr bwMode="auto">
          <a:xfrm>
            <a:off x="1991544" y="5348635"/>
            <a:ext cx="7479158" cy="728318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65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281411" y="6093296"/>
            <a:ext cx="6781800" cy="593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组成部分-内容-左</a:t>
            </a:r>
          </a:p>
        </p:txBody>
      </p:sp>
      <p:pic>
        <p:nvPicPr>
          <p:cNvPr id="9" name="内容占位符 7" descr="主体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" b="2631"/>
          <a:stretch>
            <a:fillRect/>
          </a:stretch>
        </p:blipFill>
        <p:spPr>
          <a:xfrm>
            <a:off x="840136" y="1069444"/>
            <a:ext cx="10533063" cy="5426075"/>
          </a:xfrm>
          <a:prstGeom prst="rect">
            <a:avLst/>
          </a:prstGeom>
        </p:spPr>
      </p:pic>
      <p:sp>
        <p:nvSpPr>
          <p:cNvPr id="10" name="矩形 5"/>
          <p:cNvSpPr>
            <a:spLocks noChangeArrowheads="1"/>
          </p:cNvSpPr>
          <p:nvPr/>
        </p:nvSpPr>
        <p:spPr bwMode="auto">
          <a:xfrm>
            <a:off x="2217243" y="1052736"/>
            <a:ext cx="7326312" cy="4306888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1" name="矩形 8"/>
          <p:cNvSpPr>
            <a:spLocks noChangeArrowheads="1"/>
          </p:cNvSpPr>
          <p:nvPr/>
        </p:nvSpPr>
        <p:spPr bwMode="auto">
          <a:xfrm>
            <a:off x="2228355" y="5431061"/>
            <a:ext cx="7324725" cy="447675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2423592" y="1086074"/>
            <a:ext cx="4100512" cy="4219575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6608267" y="1086074"/>
            <a:ext cx="2909888" cy="4219575"/>
          </a:xfrm>
          <a:prstGeom prst="rect">
            <a:avLst/>
          </a:prstGeom>
          <a:solidFill>
            <a:schemeClr val="bg1">
              <a:alpha val="4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3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1763734" y="4995069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ea typeface="微软雅黑" panose="020B0503020204020204" pitchFamily="34" charset="-122"/>
              </a:rPr>
              <a:t>组成部分-左-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logo</a:t>
            </a:r>
          </a:p>
        </p:txBody>
      </p:sp>
      <p:pic>
        <p:nvPicPr>
          <p:cNvPr id="1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34" y="1124744"/>
            <a:ext cx="5842000" cy="180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5"/>
          <p:cNvSpPr>
            <a:spLocks noChangeArrowheads="1"/>
          </p:cNvSpPr>
          <p:nvPr/>
        </p:nvSpPr>
        <p:spPr bwMode="auto">
          <a:xfrm>
            <a:off x="1874859" y="1316832"/>
            <a:ext cx="4913313" cy="1443037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7" name="文本框 10"/>
          <p:cNvSpPr txBox="1">
            <a:spLocks noChangeArrowheads="1"/>
          </p:cNvSpPr>
          <p:nvPr/>
        </p:nvSpPr>
        <p:spPr bwMode="auto">
          <a:xfrm>
            <a:off x="1774847" y="3207544"/>
            <a:ext cx="34321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kumimoji="0"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kumimoji="0"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kumimoji="0"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endParaRPr kumimoji="0"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kumimoji="0"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右：名称</a:t>
            </a:r>
            <a:r>
              <a:rPr kumimoji="0"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+slogan</a:t>
            </a:r>
            <a:endParaRPr kumimoji="0"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1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pic>
        <p:nvPicPr>
          <p:cNvPr id="14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26" y="1085999"/>
            <a:ext cx="68834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1797626" y="4811861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组成部分-左-职位</a:t>
            </a:r>
          </a:p>
        </p:txBody>
      </p:sp>
      <p:sp>
        <p:nvSpPr>
          <p:cNvPr id="16" name="矩形 5"/>
          <p:cNvSpPr>
            <a:spLocks noChangeArrowheads="1"/>
          </p:cNvSpPr>
          <p:nvPr/>
        </p:nvSpPr>
        <p:spPr bwMode="auto">
          <a:xfrm>
            <a:off x="1991301" y="1276499"/>
            <a:ext cx="6461125" cy="517525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1991301" y="1844824"/>
            <a:ext cx="6461125" cy="1006475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8" name="矩形 8"/>
          <p:cNvSpPr>
            <a:spLocks noChangeArrowheads="1"/>
          </p:cNvSpPr>
          <p:nvPr/>
        </p:nvSpPr>
        <p:spPr bwMode="auto">
          <a:xfrm>
            <a:off x="2072264" y="1398736"/>
            <a:ext cx="1076325" cy="314325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19" name="矩形 9"/>
          <p:cNvSpPr>
            <a:spLocks noChangeArrowheads="1"/>
          </p:cNvSpPr>
          <p:nvPr/>
        </p:nvSpPr>
        <p:spPr bwMode="auto">
          <a:xfrm>
            <a:off x="7630101" y="1500336"/>
            <a:ext cx="771525" cy="242888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20" name="矩形 10"/>
          <p:cNvSpPr>
            <a:spLocks noChangeArrowheads="1"/>
          </p:cNvSpPr>
          <p:nvPr/>
        </p:nvSpPr>
        <p:spPr bwMode="auto">
          <a:xfrm>
            <a:off x="2072264" y="1895624"/>
            <a:ext cx="5862637" cy="874712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21" name="矩形 11"/>
          <p:cNvSpPr>
            <a:spLocks noChangeArrowheads="1"/>
          </p:cNvSpPr>
          <p:nvPr/>
        </p:nvSpPr>
        <p:spPr bwMode="auto">
          <a:xfrm flipH="1">
            <a:off x="8015864" y="1895624"/>
            <a:ext cx="314325" cy="874712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22" name="文本框 12"/>
          <p:cNvSpPr txBox="1">
            <a:spLocks noChangeArrowheads="1"/>
          </p:cNvSpPr>
          <p:nvPr/>
        </p:nvSpPr>
        <p:spPr bwMode="auto">
          <a:xfrm>
            <a:off x="1797626" y="3331517"/>
            <a:ext cx="31591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kumimoji="0"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上：标题</a:t>
            </a:r>
            <a:r>
              <a:rPr kumimoji="0"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+more</a:t>
            </a: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kumimoji="0"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下：内容</a:t>
            </a:r>
            <a:r>
              <a:rPr kumimoji="0"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0"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滚动</a:t>
            </a:r>
          </a:p>
        </p:txBody>
      </p:sp>
    </p:spTree>
    <p:extLst>
      <p:ext uri="{BB962C8B-B14F-4D97-AF65-F5344CB8AC3E}">
        <p14:creationId xmlns:p14="http://schemas.microsoft.com/office/powerpoint/2010/main" val="111972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79" y="1162398"/>
            <a:ext cx="67564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标题 1"/>
          <p:cNvSpPr txBox="1">
            <a:spLocks/>
          </p:cNvSpPr>
          <p:nvPr/>
        </p:nvSpPr>
        <p:spPr>
          <a:xfrm>
            <a:off x="1747679" y="5794066"/>
            <a:ext cx="6781800" cy="935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组成部分-左-计划</a:t>
            </a:r>
          </a:p>
        </p:txBody>
      </p:sp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1858804" y="1268760"/>
            <a:ext cx="6310313" cy="274638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26" name="矩形 7"/>
          <p:cNvSpPr>
            <a:spLocks noChangeArrowheads="1"/>
          </p:cNvSpPr>
          <p:nvPr/>
        </p:nvSpPr>
        <p:spPr bwMode="auto">
          <a:xfrm>
            <a:off x="1849279" y="1624360"/>
            <a:ext cx="6319838" cy="1858963"/>
          </a:xfrm>
          <a:prstGeom prst="rect">
            <a:avLst/>
          </a:prstGeom>
          <a:solidFill>
            <a:srgbClr val="AD0101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27" name="矩形 8"/>
          <p:cNvSpPr>
            <a:spLocks noChangeArrowheads="1"/>
          </p:cNvSpPr>
          <p:nvPr/>
        </p:nvSpPr>
        <p:spPr bwMode="auto">
          <a:xfrm>
            <a:off x="1879442" y="1654523"/>
            <a:ext cx="1981200" cy="1798637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28" name="文本框 10"/>
          <p:cNvSpPr txBox="1">
            <a:spLocks noChangeArrowheads="1"/>
          </p:cNvSpPr>
          <p:nvPr/>
        </p:nvSpPr>
        <p:spPr bwMode="auto">
          <a:xfrm>
            <a:off x="1758792" y="3880198"/>
            <a:ext cx="31591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kumimoji="0"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上：标题</a:t>
            </a:r>
            <a:r>
              <a:rPr kumimoji="0" lang="en-US" altLang="zh-CN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+more</a:t>
            </a:r>
          </a:p>
          <a:p>
            <a:pPr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kumimoji="0"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下：计划列表</a:t>
            </a:r>
          </a:p>
        </p:txBody>
      </p:sp>
      <p:sp>
        <p:nvSpPr>
          <p:cNvPr id="29" name="文本框 11"/>
          <p:cNvSpPr txBox="1">
            <a:spLocks noChangeArrowheads="1"/>
          </p:cNvSpPr>
          <p:nvPr/>
        </p:nvSpPr>
        <p:spPr bwMode="auto">
          <a:xfrm>
            <a:off x="1747678" y="5134323"/>
            <a:ext cx="816474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913938" eaLnBrk="1" hangingPunct="1">
              <a:lnSpc>
                <a:spcPct val="90000"/>
              </a:lnSpc>
              <a:spcBef>
                <a:spcPct val="0"/>
              </a:spcBef>
              <a:buClrTx/>
              <a:buNone/>
            </a:pPr>
            <a:r>
              <a:rPr lang="zh-CN" altLang="en-US" sz="3200" dirty="0">
                <a:solidFill>
                  <a:srgbClr val="0066CC"/>
                </a:solidFill>
                <a:latin typeface="+mj-lt"/>
                <a:ea typeface="微软雅黑" panose="020B0503020204020204" pitchFamily="34" charset="-122"/>
                <a:cs typeface="+mj-cs"/>
              </a:rPr>
              <a:t>每个计划内的图片及上传者浏览数如何布局？ </a:t>
            </a:r>
          </a:p>
        </p:txBody>
      </p:sp>
      <p:sp>
        <p:nvSpPr>
          <p:cNvPr id="30" name="矩形 12"/>
          <p:cNvSpPr>
            <a:spLocks noChangeArrowheads="1"/>
          </p:cNvSpPr>
          <p:nvPr/>
        </p:nvSpPr>
        <p:spPr bwMode="auto">
          <a:xfrm>
            <a:off x="4024154" y="1654523"/>
            <a:ext cx="1981200" cy="1798637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  <p:sp>
        <p:nvSpPr>
          <p:cNvPr id="31" name="矩形 13"/>
          <p:cNvSpPr>
            <a:spLocks noChangeArrowheads="1"/>
          </p:cNvSpPr>
          <p:nvPr/>
        </p:nvSpPr>
        <p:spPr bwMode="auto">
          <a:xfrm>
            <a:off x="6157754" y="1654523"/>
            <a:ext cx="1981200" cy="1798637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kumimoji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kumimoji="0"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4340" y="821485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移动平台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网站页面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4340" y="2060848"/>
            <a:ext cx="576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分析效果图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4340" y="3348281"/>
            <a:ext cx="576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Photoshop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工作界面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4340" y="4644425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切图与切片</a:t>
            </a:r>
          </a:p>
        </p:txBody>
      </p:sp>
    </p:spTree>
    <p:extLst>
      <p:ext uri="{BB962C8B-B14F-4D97-AF65-F5344CB8AC3E}">
        <p14:creationId xmlns:p14="http://schemas.microsoft.com/office/powerpoint/2010/main" val="249437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1199456" y="5661248"/>
            <a:ext cx="6781800" cy="95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基本元素</a:t>
            </a:r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911424" y="1196752"/>
            <a:ext cx="9217024" cy="4320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485" indent="-228485" algn="l" defTabSz="91393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454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23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392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62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331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00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269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38" indent="-228485" algn="l" defTabSz="91393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ts val="384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ts val="384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页面的主体颜色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2400" dirty="0" smtClean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、大的色块等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；字体颜色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版块标题、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、段落内容等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indent="0" fontAlgn="auto">
              <a:lnSpc>
                <a:spcPts val="384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字体、字号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ts val="384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宋体、微软雅黑、有无</a:t>
            </a:r>
            <a:r>
              <a:rPr lang="zh-CN" altLang="en-US" sz="2400" dirty="0" smtClean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特殊字体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；字号一般为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ts val="384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页面宽度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ts val="384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背景宽度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背景图片、背景颜色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；主体内容宽度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6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sz="3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05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4340" y="821485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移动平台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网站页面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4340" y="2060848"/>
            <a:ext cx="576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分析效果图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4340" y="3348281"/>
            <a:ext cx="576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Photoshop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工作界面</a:t>
            </a:r>
            <a:endParaRPr lang="zh-CN" altLang="en-US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4340" y="4644425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切图与切片</a:t>
            </a:r>
          </a:p>
        </p:txBody>
      </p:sp>
    </p:spTree>
    <p:extLst>
      <p:ext uri="{BB962C8B-B14F-4D97-AF65-F5344CB8AC3E}">
        <p14:creationId xmlns:p14="http://schemas.microsoft.com/office/powerpoint/2010/main" val="3009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Photoshop</a:t>
            </a:r>
            <a:r>
              <a:rPr lang="zh-CN" altLang="en-US" dirty="0" smtClean="0"/>
              <a:t>工作界面</a:t>
            </a:r>
            <a:endParaRPr lang="zh-CN" altLang="en-US" dirty="0"/>
          </a:p>
        </p:txBody>
      </p:sp>
      <p:pic>
        <p:nvPicPr>
          <p:cNvPr id="5" name="内容占位符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66" y="1412776"/>
            <a:ext cx="9622598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20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Photoshop</a:t>
            </a:r>
            <a:r>
              <a:rPr lang="zh-CN" altLang="en-US" dirty="0" smtClean="0"/>
              <a:t>工作箱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66" y="1124744"/>
            <a:ext cx="7966414" cy="5733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6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68760"/>
            <a:ext cx="10598968" cy="51551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dirty="0"/>
              <a:t>新建</a:t>
            </a:r>
            <a:r>
              <a:rPr lang="zh-CN" altLang="en-US" sz="2800" dirty="0" smtClean="0"/>
              <a:t>设置</a:t>
            </a:r>
            <a:endParaRPr lang="en-US" altLang="zh-CN" sz="2800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en-US" altLang="zh-CN" sz="2800" dirty="0" smtClean="0"/>
              <a:t>    </a:t>
            </a:r>
            <a:r>
              <a:rPr lang="zh-CN" altLang="en-US" sz="2800" dirty="0" smtClean="0"/>
              <a:t>网页</a:t>
            </a:r>
            <a:r>
              <a:rPr lang="zh-CN" altLang="en-US" sz="2800" dirty="0"/>
              <a:t>设计中的初始化</a:t>
            </a:r>
            <a:r>
              <a:rPr lang="zh-CN" altLang="en-US" sz="2800" dirty="0">
                <a:solidFill>
                  <a:srgbClr val="FF0000"/>
                </a:solidFill>
              </a:rPr>
              <a:t>尺寸参数</a:t>
            </a:r>
            <a:r>
              <a:rPr lang="zh-CN" altLang="en-US" sz="2800" dirty="0"/>
              <a:t>以及一些相关的</a:t>
            </a:r>
            <a:r>
              <a:rPr lang="zh-CN" altLang="en-US" sz="2800" dirty="0">
                <a:solidFill>
                  <a:srgbClr val="FF0000"/>
                </a:solidFill>
              </a:rPr>
              <a:t>快捷键</a:t>
            </a:r>
            <a:r>
              <a:rPr lang="zh-CN" altLang="en-US" sz="2800" dirty="0" smtClean="0"/>
              <a:t>。</a:t>
            </a:r>
            <a:endParaRPr lang="zh-CN" altLang="en-US" sz="2800" dirty="0"/>
          </a:p>
          <a:p>
            <a:pPr>
              <a:spcAft>
                <a:spcPts val="600"/>
              </a:spcAft>
            </a:pPr>
            <a:r>
              <a:rPr lang="zh-CN" altLang="en-US" sz="2800" dirty="0"/>
              <a:t>移动工具设置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zh-CN" altLang="en-US" sz="2800" dirty="0" smtClean="0"/>
              <a:t>    移动</a:t>
            </a:r>
            <a:r>
              <a:rPr lang="zh-CN" altLang="en-US" sz="2800" dirty="0"/>
              <a:t>工具针对网站前端的</a:t>
            </a:r>
            <a:r>
              <a:rPr lang="zh-CN" altLang="en-US" sz="2800" dirty="0">
                <a:solidFill>
                  <a:srgbClr val="FF0000"/>
                </a:solidFill>
              </a:rPr>
              <a:t>设置属性</a:t>
            </a:r>
            <a:r>
              <a:rPr lang="zh-CN" altLang="en-US" sz="2800" dirty="0"/>
              <a:t>及其</a:t>
            </a:r>
            <a:r>
              <a:rPr lang="zh-CN" altLang="en-US" sz="2800" dirty="0">
                <a:solidFill>
                  <a:srgbClr val="FF0000"/>
                </a:solidFill>
              </a:rPr>
              <a:t>快捷操作</a:t>
            </a:r>
            <a:r>
              <a:rPr lang="zh-CN" altLang="en-US" sz="2800" dirty="0" smtClean="0"/>
              <a:t>。</a:t>
            </a:r>
            <a:endParaRPr lang="zh-CN" altLang="en-US" sz="2800" dirty="0"/>
          </a:p>
          <a:p>
            <a:pPr>
              <a:spcAft>
                <a:spcPts val="600"/>
              </a:spcAft>
            </a:pPr>
            <a:r>
              <a:rPr lang="zh-CN" altLang="en-US" sz="2800" dirty="0"/>
              <a:t>视图设置</a:t>
            </a:r>
          </a:p>
          <a:p>
            <a:pPr lvl="1">
              <a:spcAft>
                <a:spcPts val="600"/>
              </a:spcAft>
            </a:pPr>
            <a:r>
              <a:rPr lang="zh-CN" altLang="en-US" sz="2800" dirty="0"/>
              <a:t>针对前端在视图方面的设置以及设置中的</a:t>
            </a:r>
            <a:r>
              <a:rPr lang="zh-CN" altLang="en-US" sz="2800" dirty="0">
                <a:solidFill>
                  <a:srgbClr val="FF0000"/>
                </a:solidFill>
              </a:rPr>
              <a:t>技巧和优势</a:t>
            </a:r>
            <a:r>
              <a:rPr lang="zh-CN" altLang="en-US" sz="2800" dirty="0"/>
              <a:t>。</a:t>
            </a:r>
          </a:p>
          <a:p>
            <a:pPr lvl="1">
              <a:spcAft>
                <a:spcPts val="600"/>
              </a:spcAf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50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7448" y="1124744"/>
            <a:ext cx="9649072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新建：</a:t>
            </a:r>
            <a:r>
              <a:rPr lang="en-US" altLang="zh-CN" sz="2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Ctrl+N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844824"/>
            <a:ext cx="8064896" cy="48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6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448" y="1124744"/>
            <a:ext cx="9649072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2564904"/>
            <a:ext cx="725791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6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448" y="1124744"/>
            <a:ext cx="9649072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视图设置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1124744"/>
            <a:ext cx="4824536" cy="56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7448" y="1124744"/>
            <a:ext cx="964907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窗口设置：图层、历史记录、信息、字符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44" y="1992073"/>
            <a:ext cx="3117676" cy="47447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1988840"/>
            <a:ext cx="3456384" cy="474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0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15480" y="1268760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首选项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单位与标尺（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Ctrl+R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1" y="2132856"/>
            <a:ext cx="698477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8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移动平台网站页面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268759"/>
            <a:ext cx="3312368" cy="54654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268758"/>
            <a:ext cx="3312368" cy="5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3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Photoshop</a:t>
            </a:r>
            <a:r>
              <a:rPr lang="zh-CN" altLang="en-US" dirty="0"/>
              <a:t>界面设置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535" y="1916832"/>
            <a:ext cx="5714881" cy="42484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3432" y="1124744"/>
            <a:ext cx="979308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保存工作区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876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Photoshop</a:t>
            </a:r>
            <a:r>
              <a:rPr lang="zh-CN" altLang="en-US" dirty="0" smtClean="0"/>
              <a:t>图层基本应用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59248" y="1412776"/>
            <a:ext cx="9577064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000"/>
              </a:lnSpc>
              <a:spcBef>
                <a:spcPct val="20000"/>
              </a:spcBef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v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图层面板是自由独立于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ps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工作空间里面的一个面板。在这里可以缩放、更改颜色、设置样式、改变透明度等。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ts val="4000"/>
              </a:lnSpc>
              <a:spcBef>
                <a:spcPct val="20000"/>
              </a:spcBef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v"/>
            </a:pP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一个图层代表了一个单独的元素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，设计师可以任意更改之。是用来显示文本框、图像、背景、内容和其他元素的基底。</a:t>
            </a:r>
          </a:p>
        </p:txBody>
      </p:sp>
      <p:sp>
        <p:nvSpPr>
          <p:cNvPr id="6" name="矩形 5"/>
          <p:cNvSpPr/>
          <p:nvPr/>
        </p:nvSpPr>
        <p:spPr>
          <a:xfrm>
            <a:off x="1415480" y="4300895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2800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层在</a:t>
            </a:r>
            <a:r>
              <a:rPr lang="zh-CN" altLang="en-US" sz="2800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网页设计中起着至关重要的作用</a:t>
            </a:r>
          </a:p>
        </p:txBody>
      </p:sp>
    </p:spTree>
    <p:extLst>
      <p:ext uri="{BB962C8B-B14F-4D97-AF65-F5344CB8AC3E}">
        <p14:creationId xmlns:p14="http://schemas.microsoft.com/office/powerpoint/2010/main" val="87479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Photoshop</a:t>
            </a:r>
            <a:r>
              <a:rPr lang="zh-CN" altLang="en-US" dirty="0" smtClean="0"/>
              <a:t>图层基本应用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3432" y="1124744"/>
            <a:ext cx="9793088" cy="327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图层的三大特点：</a:t>
            </a:r>
            <a:endParaRPr lang="en-US" altLang="zh-CN" sz="28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透明性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独立性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遮盖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611225"/>
            <a:ext cx="668233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6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Photoshop</a:t>
            </a:r>
            <a:r>
              <a:rPr lang="zh-CN" altLang="en-US" dirty="0" smtClean="0"/>
              <a:t>图层基本应用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3432" y="1124744"/>
            <a:ext cx="9793088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图层面板：</a:t>
            </a:r>
            <a:endParaRPr lang="en-US" altLang="zh-CN" sz="28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132856"/>
            <a:ext cx="8352928" cy="4536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5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Photoshop</a:t>
            </a:r>
            <a:r>
              <a:rPr lang="zh-CN" altLang="en-US" dirty="0" smtClean="0"/>
              <a:t>图层基本应用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3432" y="1124744"/>
            <a:ext cx="10081120" cy="548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000"/>
              </a:lnSpc>
              <a:spcBef>
                <a:spcPct val="20000"/>
              </a:spcBef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v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选择图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要对图层进行编辑操作，首先要正确选择图层。在“图层”面板中单击要选择的图层，即可选中图层。要选择多个连续的图层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，点击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第一个图层，然后按住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键单击最后一个图层。要选择多个不连续的图层，可以按住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键单击所有要选择的图层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spcBef>
                <a:spcPct val="20000"/>
              </a:spcBef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v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新建图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层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使用“创建新图层”按钮创建图层</a:t>
            </a: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使用菜单命令创建图层</a:t>
            </a: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31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Photoshop</a:t>
            </a:r>
            <a:r>
              <a:rPr lang="zh-CN" altLang="en-US" dirty="0" smtClean="0"/>
              <a:t>图层基本应用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3432" y="1124744"/>
            <a:ext cx="10081120" cy="497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000"/>
              </a:lnSpc>
              <a:spcBef>
                <a:spcPct val="20000"/>
              </a:spcBef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v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复制图层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选中要复制的图层，按住鼠标左键不放将要复制的图层拖到图层面板右下角的 按钮处，就会自动在当前图层的上面复制一个新的图层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000"/>
              </a:lnSpc>
              <a:spcBef>
                <a:spcPct val="20000"/>
              </a:spcBef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v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删除图层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选中要删除的图层，单击图层面板右下角的 按钮，即可删除该图层。</a:t>
            </a: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44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Photoshop</a:t>
            </a:r>
            <a:r>
              <a:rPr lang="zh-CN" altLang="en-US" dirty="0" smtClean="0"/>
              <a:t>图层基本应用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3432" y="1124744"/>
            <a:ext cx="10081120" cy="482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000"/>
              </a:lnSpc>
              <a:spcBef>
                <a:spcPct val="20000"/>
              </a:spcBef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v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图层重命名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选中要改名的图层，在图层名称处双击，即可在文本框内输入新的图层名称。</a:t>
            </a:r>
          </a:p>
          <a:p>
            <a:pPr marL="457200" indent="-457200">
              <a:lnSpc>
                <a:spcPts val="4000"/>
              </a:lnSpc>
              <a:spcBef>
                <a:spcPct val="20000"/>
              </a:spcBef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v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显示与隐藏图层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在图层面板中，单击要隐藏的图层左侧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的图标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，关闭此图标后，该图层的所有对象不可见。如果要再次显示该图层时，只需要再次单击这个位置，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显示图标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则显示该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图层的所有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对象。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67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Photoshop</a:t>
            </a:r>
            <a:r>
              <a:rPr lang="zh-CN" altLang="en-US" dirty="0" smtClean="0"/>
              <a:t>图层基本应用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3432" y="1124744"/>
            <a:ext cx="10081120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000"/>
              </a:lnSpc>
              <a:spcBef>
                <a:spcPct val="20000"/>
              </a:spcBef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v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合并图层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合并图层是指将所有选择的图层合并成一个图层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。有以下方法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要合并的多个图层，执行“图层”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|“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合并图层”命令或者按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Ctrl+E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组合键。</a:t>
            </a: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合并相邻的两个图层，选择上一个图层，执行“图层”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|“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向下合并”，该图层会与它下面一个相邻的图层合并。</a:t>
            </a: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把所有可见的图层合并，可以按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Shift+Ctrl+E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组合键。</a:t>
            </a: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92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Photoshop</a:t>
            </a:r>
            <a:r>
              <a:rPr lang="zh-CN" altLang="en-US" dirty="0" smtClean="0"/>
              <a:t>图层基本应用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3432" y="1124744"/>
            <a:ext cx="10081120" cy="1742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000"/>
              </a:lnSpc>
              <a:spcBef>
                <a:spcPct val="20000"/>
              </a:spcBef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v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利用图层的相关知识，在植物大战僵尸的画面中种满植物，如图所示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2492896"/>
            <a:ext cx="6336704" cy="3816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1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4340" y="821485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移动平台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网站页面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4340" y="2060848"/>
            <a:ext cx="576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分析效果图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4340" y="3348281"/>
            <a:ext cx="576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Photoshop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界面设置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4340" y="4644425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切图与切片</a:t>
            </a:r>
          </a:p>
        </p:txBody>
      </p:sp>
    </p:spTree>
    <p:extLst>
      <p:ext uri="{BB962C8B-B14F-4D97-AF65-F5344CB8AC3E}">
        <p14:creationId xmlns:p14="http://schemas.microsoft.com/office/powerpoint/2010/main" val="35545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移动平台网站页面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196752"/>
            <a:ext cx="3312368" cy="5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783632" y="5893147"/>
            <a:ext cx="6781800" cy="933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工具在哪里</a:t>
            </a:r>
          </a:p>
        </p:txBody>
      </p:sp>
      <p:pic>
        <p:nvPicPr>
          <p:cNvPr id="6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1241772"/>
            <a:ext cx="6489700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3259882" y="3183285"/>
            <a:ext cx="26463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切片工具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切片选择工具</a:t>
            </a:r>
          </a:p>
        </p:txBody>
      </p:sp>
    </p:spTree>
    <p:extLst>
      <p:ext uri="{BB962C8B-B14F-4D97-AF65-F5344CB8AC3E}">
        <p14:creationId xmlns:p14="http://schemas.microsoft.com/office/powerpoint/2010/main" val="207726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切片工具简介</a:t>
            </a:r>
            <a:endParaRPr lang="zh-CN" altLang="en-US" dirty="0"/>
          </a:p>
        </p:txBody>
      </p:sp>
      <p:pic>
        <p:nvPicPr>
          <p:cNvPr id="9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192232"/>
            <a:ext cx="80327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2423592" y="1290415"/>
            <a:ext cx="1827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切片工具</a:t>
            </a: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1127448" y="2078559"/>
            <a:ext cx="99371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切片线条：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即切片的边界。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指用户切片，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指自动切片。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切片颜色：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默认带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蓝色标记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为用户切片，带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灰色标记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为自动切片。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切片编号：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切片从图片的左上角开始，从左到右，从上而下进行编号，如果更改切片位置或总数，切片会自动重新排序，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所以一般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会为切片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而不使用自动生成的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4590606"/>
            <a:ext cx="2952328" cy="195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4511824" y="4593782"/>
            <a:ext cx="386715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上方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为用户切片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下方0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为自动切片</a:t>
            </a:r>
          </a:p>
        </p:txBody>
      </p:sp>
    </p:spTree>
    <p:extLst>
      <p:ext uri="{BB962C8B-B14F-4D97-AF65-F5344CB8AC3E}">
        <p14:creationId xmlns:p14="http://schemas.microsoft.com/office/powerpoint/2010/main" val="405629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endParaRPr lang="zh-CN" altLang="en-US" dirty="0"/>
          </a:p>
        </p:txBody>
      </p:sp>
      <p:pic>
        <p:nvPicPr>
          <p:cNvPr id="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7" y="1264900"/>
            <a:ext cx="861803" cy="71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4"/>
          <p:cNvSpPr txBox="1">
            <a:spLocks noChangeArrowheads="1"/>
          </p:cNvSpPr>
          <p:nvPr/>
        </p:nvSpPr>
        <p:spPr bwMode="auto">
          <a:xfrm>
            <a:off x="2351584" y="1236961"/>
            <a:ext cx="267074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切片选择工具</a:t>
            </a:r>
          </a:p>
        </p:txBody>
      </p:sp>
      <p:sp>
        <p:nvSpPr>
          <p:cNvPr id="6" name="文本框 16"/>
          <p:cNvSpPr txBox="1">
            <a:spLocks noChangeArrowheads="1"/>
          </p:cNvSpPr>
          <p:nvPr/>
        </p:nvSpPr>
        <p:spPr bwMode="auto">
          <a:xfrm>
            <a:off x="1129051" y="2403195"/>
            <a:ext cx="9146678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直接选择需要的切片，选中可以进行</a:t>
            </a:r>
            <a:r>
              <a:rPr lang="zh-CN" altLang="en-US" sz="2600" dirty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600" dirty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600" dirty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等操作</a:t>
            </a:r>
            <a:endParaRPr lang="zh-CN" altLang="en-US" sz="26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5" descr="未标题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146710"/>
            <a:ext cx="1973263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1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endParaRPr lang="zh-CN" altLang="en-US" dirty="0"/>
          </a:p>
        </p:txBody>
      </p:sp>
      <p:pic>
        <p:nvPicPr>
          <p:cNvPr id="3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268760"/>
            <a:ext cx="7466012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960240" y="5264498"/>
            <a:ext cx="1365250" cy="874712"/>
            <a:chOff x="0" y="0"/>
            <a:chExt cx="1366130" cy="875092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-49816" y="-8196"/>
              <a:ext cx="1463983" cy="969685"/>
              <a:chOff x="0" y="0"/>
              <a:chExt cx="1463040" cy="969264"/>
            </a:xfrm>
          </p:grpSpPr>
          <p:pic>
            <p:nvPicPr>
              <p:cNvPr id="7" name="圆角矩形 3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6304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92484" y="50892"/>
                <a:ext cx="1279850" cy="789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" name="文本框 2"/>
            <p:cNvSpPr txBox="1">
              <a:spLocks noChangeArrowheads="1"/>
            </p:cNvSpPr>
            <p:nvPr/>
          </p:nvSpPr>
          <p:spPr bwMode="auto">
            <a:xfrm>
              <a:off x="181092" y="150878"/>
              <a:ext cx="1005536" cy="584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双击    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3830315" y="5264498"/>
            <a:ext cx="1366838" cy="874712"/>
            <a:chOff x="0" y="0"/>
            <a:chExt cx="1366130" cy="875092"/>
          </a:xfrm>
        </p:grpSpPr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-48362" y="-8196"/>
              <a:ext cx="1462282" cy="969685"/>
              <a:chOff x="0" y="0"/>
              <a:chExt cx="1463040" cy="969264"/>
            </a:xfrm>
          </p:grpSpPr>
          <p:pic>
            <p:nvPicPr>
              <p:cNvPr id="12" name="圆角矩形 15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6304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91087" y="50892"/>
                <a:ext cx="1281438" cy="789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文本框 16"/>
            <p:cNvSpPr txBox="1">
              <a:spLocks noChangeArrowheads="1"/>
            </p:cNvSpPr>
            <p:nvPr/>
          </p:nvSpPr>
          <p:spPr bwMode="auto">
            <a:xfrm>
              <a:off x="180881" y="128643"/>
              <a:ext cx="1005954" cy="584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命名    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768653" y="5243860"/>
            <a:ext cx="2490787" cy="874713"/>
            <a:chOff x="0" y="0"/>
            <a:chExt cx="2491498" cy="875092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-48211" y="-11943"/>
              <a:ext cx="2591540" cy="975783"/>
              <a:chOff x="0" y="0"/>
              <a:chExt cx="2590800" cy="975360"/>
            </a:xfrm>
          </p:grpSpPr>
          <p:pic>
            <p:nvPicPr>
              <p:cNvPr id="17" name="圆角矩形 17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90800" cy="97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16"/>
              <p:cNvSpPr txBox="1">
                <a:spLocks noChangeArrowheads="1"/>
              </p:cNvSpPr>
              <p:nvPr/>
            </p:nvSpPr>
            <p:spPr bwMode="auto">
              <a:xfrm>
                <a:off x="90897" y="54638"/>
                <a:ext cx="2405387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" name="文本框 18"/>
            <p:cNvSpPr txBox="1">
              <a:spLocks noChangeArrowheads="1"/>
            </p:cNvSpPr>
            <p:nvPr/>
          </p:nvSpPr>
          <p:spPr bwMode="auto">
            <a:xfrm>
              <a:off x="181027" y="128644"/>
              <a:ext cx="2189787" cy="584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尺寸</a:t>
              </a:r>
              <a:r>
                <a:rPr lang="en-US" altLang="zh-CN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(W/H)</a:t>
              </a:r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1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endParaRPr lang="zh-CN" altLang="en-US" dirty="0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899171" y="2938363"/>
            <a:ext cx="3438525" cy="874713"/>
            <a:chOff x="0" y="0"/>
            <a:chExt cx="3438412" cy="875092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-47369" y="-9656"/>
              <a:ext cx="3535564" cy="969684"/>
              <a:chOff x="0" y="0"/>
              <a:chExt cx="3535680" cy="969264"/>
            </a:xfrm>
          </p:grpSpPr>
          <p:pic>
            <p:nvPicPr>
              <p:cNvPr id="6" name="圆角矩形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568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90071" y="52352"/>
                <a:ext cx="335312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" name="文本框 2"/>
            <p:cNvSpPr txBox="1">
              <a:spLocks noChangeArrowheads="1"/>
            </p:cNvSpPr>
            <p:nvPr/>
          </p:nvSpPr>
          <p:spPr bwMode="auto">
            <a:xfrm>
              <a:off x="180969" y="192171"/>
              <a:ext cx="3165371" cy="46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 ctrl+shift+alt+s</a:t>
              </a:r>
              <a:r>
                <a:rPr lang="zh-CN" altLang="en-US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</a:p>
          </p:txBody>
        </p:sp>
      </p:grp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02632"/>
            <a:ext cx="3805237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5303912" y="1916832"/>
            <a:ext cx="6089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（导出）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所用格式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878534" y="4200426"/>
            <a:ext cx="3438525" cy="876300"/>
            <a:chOff x="0" y="0"/>
            <a:chExt cx="3438412" cy="875092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-51116" y="-9829"/>
              <a:ext cx="3535564" cy="974015"/>
              <a:chOff x="0" y="0"/>
              <a:chExt cx="3535680" cy="975360"/>
            </a:xfrm>
          </p:grpSpPr>
          <p:pic>
            <p:nvPicPr>
              <p:cNvPr id="13" name="圆角矩形 13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5680" cy="97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93895" y="52620"/>
                <a:ext cx="3352971" cy="790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文本框 14"/>
            <p:cNvSpPr txBox="1">
              <a:spLocks noChangeArrowheads="1"/>
            </p:cNvSpPr>
            <p:nvPr/>
          </p:nvSpPr>
          <p:spPr bwMode="auto">
            <a:xfrm>
              <a:off x="149220" y="193408"/>
              <a:ext cx="3251093" cy="46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 win+shift+alt+s</a:t>
              </a:r>
              <a:r>
                <a:rPr lang="zh-CN" altLang="en-US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45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endParaRPr lang="zh-CN" altLang="en-US" dirty="0"/>
          </a:p>
        </p:txBody>
      </p:sp>
      <p:sp>
        <p:nvSpPr>
          <p:cNvPr id="3" name="文本框 8"/>
          <p:cNvSpPr txBox="1">
            <a:spLocks noChangeArrowheads="1"/>
          </p:cNvSpPr>
          <p:nvPr/>
        </p:nvSpPr>
        <p:spPr bwMode="auto">
          <a:xfrm>
            <a:off x="1763734" y="5242719"/>
            <a:ext cx="5700712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一、确定当前选中的为用户切片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二、确定切片存储类型：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jpg/gif/png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三、切片存储质量：高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34" y="1124744"/>
            <a:ext cx="52609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242196" y="1269206"/>
            <a:ext cx="2087563" cy="874713"/>
            <a:chOff x="0" y="0"/>
            <a:chExt cx="2088596" cy="875092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-46124" y="-10800"/>
              <a:ext cx="2183448" cy="975783"/>
              <a:chOff x="0" y="0"/>
              <a:chExt cx="2182368" cy="975360"/>
            </a:xfrm>
          </p:grpSpPr>
          <p:pic>
            <p:nvPicPr>
              <p:cNvPr id="8" name="圆角矩形 12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182368" cy="97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88801" y="53495"/>
                <a:ext cx="2002163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" name="文本框 15"/>
            <p:cNvSpPr txBox="1">
              <a:spLocks noChangeArrowheads="1"/>
            </p:cNvSpPr>
            <p:nvPr/>
          </p:nvSpPr>
          <p:spPr bwMode="auto">
            <a:xfrm>
              <a:off x="184241" y="128644"/>
              <a:ext cx="1553343" cy="584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用户切片    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242196" y="2531269"/>
            <a:ext cx="2087563" cy="874712"/>
            <a:chOff x="0" y="0"/>
            <a:chExt cx="2088596" cy="875092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-46124" y="-10991"/>
              <a:ext cx="2183448" cy="975784"/>
              <a:chOff x="0" y="0"/>
              <a:chExt cx="2182368" cy="975360"/>
            </a:xfrm>
          </p:grpSpPr>
          <p:pic>
            <p:nvPicPr>
              <p:cNvPr id="13" name="圆角矩形 17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182368" cy="97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88801" y="53686"/>
                <a:ext cx="2002163" cy="789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文本框 18"/>
            <p:cNvSpPr txBox="1">
              <a:spLocks noChangeArrowheads="1"/>
            </p:cNvSpPr>
            <p:nvPr/>
          </p:nvSpPr>
          <p:spPr bwMode="auto">
            <a:xfrm>
              <a:off x="184241" y="128643"/>
              <a:ext cx="1826528" cy="584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存储类型    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42196" y="3821906"/>
            <a:ext cx="2087563" cy="876300"/>
            <a:chOff x="0" y="0"/>
            <a:chExt cx="2088596" cy="875092"/>
          </a:xfrm>
        </p:grpSpPr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-46124" y="-9258"/>
              <a:ext cx="2183448" cy="974015"/>
              <a:chOff x="0" y="0"/>
              <a:chExt cx="2182368" cy="975360"/>
            </a:xfrm>
          </p:grpSpPr>
          <p:pic>
            <p:nvPicPr>
              <p:cNvPr id="18" name="圆角矩形 20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182368" cy="97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 Box 17"/>
              <p:cNvSpPr txBox="1">
                <a:spLocks noChangeArrowheads="1"/>
              </p:cNvSpPr>
              <p:nvPr/>
            </p:nvSpPr>
            <p:spPr bwMode="auto">
              <a:xfrm>
                <a:off x="88878" y="52048"/>
                <a:ext cx="2002009" cy="7907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文本框 21"/>
            <p:cNvSpPr txBox="1">
              <a:spLocks noChangeArrowheads="1"/>
            </p:cNvSpPr>
            <p:nvPr/>
          </p:nvSpPr>
          <p:spPr bwMode="auto">
            <a:xfrm>
              <a:off x="184241" y="128411"/>
              <a:ext cx="1826528" cy="58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存储质量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82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endParaRPr lang="zh-CN" altLang="en-US" dirty="0"/>
          </a:p>
        </p:txBody>
      </p:sp>
      <p:sp>
        <p:nvSpPr>
          <p:cNvPr id="3" name="文本框 8"/>
          <p:cNvSpPr txBox="1">
            <a:spLocks noChangeArrowheads="1"/>
          </p:cNvSpPr>
          <p:nvPr/>
        </p:nvSpPr>
        <p:spPr bwMode="auto">
          <a:xfrm>
            <a:off x="1763734" y="5242273"/>
            <a:ext cx="9444834" cy="101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6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一、确定当前选中的为用户切片，依旧根据切片线条和切片颜色来判断</a:t>
            </a:r>
            <a:endParaRPr lang="en-US" altLang="en-US" sz="26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34" y="1268760"/>
            <a:ext cx="6383337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1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endParaRPr lang="zh-CN" altLang="en-US" dirty="0"/>
          </a:p>
        </p:txBody>
      </p:sp>
      <p:sp>
        <p:nvSpPr>
          <p:cNvPr id="3" name="文本框 8"/>
          <p:cNvSpPr txBox="1">
            <a:spLocks noChangeArrowheads="1"/>
          </p:cNvSpPr>
          <p:nvPr/>
        </p:nvSpPr>
        <p:spPr bwMode="auto">
          <a:xfrm>
            <a:off x="1206024" y="5850957"/>
            <a:ext cx="7518400" cy="53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600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二、预设中选择切片保存类型</a:t>
            </a:r>
            <a:endParaRPr lang="en-US" altLang="en-US" sz="2600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74" y="1164431"/>
            <a:ext cx="225325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431704" y="1164431"/>
            <a:ext cx="77951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图标类的、质量要求不高的透明图片、动画类型、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平铺的背影图片的。如：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355604" y="1728076"/>
            <a:ext cx="3978774" cy="548796"/>
            <a:chOff x="0" y="0"/>
            <a:chExt cx="2577552" cy="355600"/>
          </a:xfrm>
        </p:grpSpPr>
        <p:pic>
          <p:nvPicPr>
            <p:cNvPr id="7" name="图片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493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452" y="88900"/>
              <a:ext cx="29210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757" y="76200"/>
              <a:ext cx="1219200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文本框 13"/>
          <p:cNvSpPr txBox="1">
            <a:spLocks noChangeArrowheads="1"/>
          </p:cNvSpPr>
          <p:nvPr/>
        </p:nvSpPr>
        <p:spPr bwMode="auto">
          <a:xfrm>
            <a:off x="3431704" y="2324894"/>
            <a:ext cx="80795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JPG</a:t>
            </a:r>
            <a:r>
              <a:rPr lang="zh-CN" altLang="en-US" sz="2400" b="1" dirty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大图、广告图片、质量要求较高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的图。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11" name="图片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04" y="2971297"/>
            <a:ext cx="2395537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5"/>
          <p:cNvSpPr txBox="1">
            <a:spLocks noChangeArrowheads="1"/>
          </p:cNvSpPr>
          <p:nvPr/>
        </p:nvSpPr>
        <p:spPr bwMode="auto">
          <a:xfrm>
            <a:off x="3431704" y="3831431"/>
            <a:ext cx="75608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2400" b="1" dirty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一般用于存储质量要求比较高的透明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图片。如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13" name="图片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04" y="4621244"/>
            <a:ext cx="36957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344142" y="4678251"/>
            <a:ext cx="2087562" cy="874713"/>
            <a:chOff x="0" y="0"/>
            <a:chExt cx="2088596" cy="875092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-47967" y="-10291"/>
              <a:ext cx="2183449" cy="969684"/>
              <a:chOff x="0" y="0"/>
              <a:chExt cx="2182368" cy="969264"/>
            </a:xfrm>
          </p:grpSpPr>
          <p:pic>
            <p:nvPicPr>
              <p:cNvPr id="17" name="圆角矩形 20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182368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16"/>
              <p:cNvSpPr txBox="1">
                <a:spLocks noChangeArrowheads="1"/>
              </p:cNvSpPr>
              <p:nvPr/>
            </p:nvSpPr>
            <p:spPr bwMode="auto">
              <a:xfrm>
                <a:off x="90643" y="52987"/>
                <a:ext cx="2002162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" name="文本框 21"/>
            <p:cNvSpPr txBox="1">
              <a:spLocks noChangeArrowheads="1"/>
            </p:cNvSpPr>
            <p:nvPr/>
          </p:nvSpPr>
          <p:spPr bwMode="auto">
            <a:xfrm>
              <a:off x="184241" y="128644"/>
              <a:ext cx="1826529" cy="584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随机应变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9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endParaRPr lang="zh-CN" altLang="en-US" dirty="0"/>
          </a:p>
        </p:txBody>
      </p:sp>
      <p:sp>
        <p:nvSpPr>
          <p:cNvPr id="3" name="文本框 8"/>
          <p:cNvSpPr txBox="1">
            <a:spLocks noChangeArrowheads="1"/>
          </p:cNvSpPr>
          <p:nvPr/>
        </p:nvSpPr>
        <p:spPr bwMode="auto">
          <a:xfrm>
            <a:off x="1763734" y="4967969"/>
            <a:ext cx="8796762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一、格式：只保存图像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二、切片：只保存选中的切片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三、位置：不管保存在哪，在保存切片的时候，系统会自动生成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659584" y="1311994"/>
            <a:ext cx="1438275" cy="874713"/>
            <a:chOff x="0" y="0"/>
            <a:chExt cx="1437549" cy="875092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-48680" y="-10800"/>
              <a:ext cx="1535417" cy="975783"/>
              <a:chOff x="0" y="0"/>
              <a:chExt cx="1536192" cy="975360"/>
            </a:xfrm>
          </p:grpSpPr>
          <p:pic>
            <p:nvPicPr>
              <p:cNvPr id="7" name="圆角矩形 12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6192" cy="97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91405" y="53495"/>
                <a:ext cx="135287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" name="文本框 15"/>
            <p:cNvSpPr txBox="1">
              <a:spLocks noChangeArrowheads="1"/>
            </p:cNvSpPr>
            <p:nvPr/>
          </p:nvSpPr>
          <p:spPr bwMode="auto">
            <a:xfrm>
              <a:off x="184057" y="128644"/>
              <a:ext cx="1005967" cy="584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6659584" y="2574057"/>
            <a:ext cx="1438275" cy="874712"/>
            <a:chOff x="0" y="0"/>
            <a:chExt cx="1437549" cy="875092"/>
          </a:xfrm>
        </p:grpSpPr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-48680" y="-10991"/>
              <a:ext cx="1535417" cy="975784"/>
              <a:chOff x="0" y="0"/>
              <a:chExt cx="1536192" cy="975360"/>
            </a:xfrm>
          </p:grpSpPr>
          <p:pic>
            <p:nvPicPr>
              <p:cNvPr id="12" name="圆角矩形 17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6192" cy="97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91405" y="53686"/>
                <a:ext cx="1352875" cy="789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文本框 18"/>
            <p:cNvSpPr txBox="1">
              <a:spLocks noChangeArrowheads="1"/>
            </p:cNvSpPr>
            <p:nvPr/>
          </p:nvSpPr>
          <p:spPr bwMode="auto">
            <a:xfrm>
              <a:off x="184057" y="128643"/>
              <a:ext cx="1005967" cy="584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    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659584" y="3907557"/>
            <a:ext cx="1438275" cy="874712"/>
            <a:chOff x="0" y="0"/>
            <a:chExt cx="1437549" cy="875092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-48680" y="-9466"/>
              <a:ext cx="1535417" cy="969685"/>
              <a:chOff x="0" y="0"/>
              <a:chExt cx="1536192" cy="969264"/>
            </a:xfrm>
          </p:grpSpPr>
          <p:pic>
            <p:nvPicPr>
              <p:cNvPr id="17" name="圆角矩形 20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6192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16"/>
              <p:cNvSpPr txBox="1">
                <a:spLocks noChangeArrowheads="1"/>
              </p:cNvSpPr>
              <p:nvPr/>
            </p:nvSpPr>
            <p:spPr bwMode="auto">
              <a:xfrm>
                <a:off x="91405" y="52162"/>
                <a:ext cx="1352875" cy="789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" name="文本框 21"/>
            <p:cNvSpPr txBox="1">
              <a:spLocks noChangeArrowheads="1"/>
            </p:cNvSpPr>
            <p:nvPr/>
          </p:nvSpPr>
          <p:spPr bwMode="auto">
            <a:xfrm>
              <a:off x="184057" y="128643"/>
              <a:ext cx="1031354" cy="584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    </a:t>
              </a:r>
            </a:p>
          </p:txBody>
        </p:sp>
      </p:grpSp>
      <p:pic>
        <p:nvPicPr>
          <p:cNvPr id="19" name="图片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34" y="1107207"/>
            <a:ext cx="4404274" cy="37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55" y="1273225"/>
            <a:ext cx="1787131" cy="92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10"/>
          <p:cNvSpPr>
            <a:spLocks noChangeArrowheads="1"/>
          </p:cNvSpPr>
          <p:nvPr/>
        </p:nvSpPr>
        <p:spPr bwMode="auto">
          <a:xfrm>
            <a:off x="3266577" y="4041625"/>
            <a:ext cx="1398587" cy="725487"/>
          </a:xfrm>
          <a:prstGeom prst="rect">
            <a:avLst/>
          </a:prstGeom>
          <a:solidFill>
            <a:schemeClr val="accent1">
              <a:alpha val="4705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2" name="图片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54" y="2593418"/>
            <a:ext cx="1860528" cy="82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53" y="3947244"/>
            <a:ext cx="180003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36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r>
              <a:rPr lang="en-US" altLang="zh-CN" dirty="0" smtClean="0"/>
              <a:t>-</a:t>
            </a:r>
            <a:r>
              <a:rPr lang="zh-CN" altLang="en-US" dirty="0" smtClean="0"/>
              <a:t>保存选项</a:t>
            </a:r>
            <a:endParaRPr lang="zh-CN" altLang="en-US" dirty="0"/>
          </a:p>
        </p:txBody>
      </p:sp>
      <p:sp>
        <p:nvSpPr>
          <p:cNvPr id="3" name="文本框 6"/>
          <p:cNvSpPr txBox="1">
            <a:spLocks noChangeArrowheads="1"/>
          </p:cNvSpPr>
          <p:nvPr/>
        </p:nvSpPr>
        <p:spPr bwMode="auto">
          <a:xfrm>
            <a:off x="3541734" y="1093564"/>
            <a:ext cx="795486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和图像：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可以自动生成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网页和文件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仅限图像：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只保存图片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仅限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只保存生成的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</a:p>
          <a:p>
            <a:pPr eaLnBrk="1" hangingPunct="1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33" y="1217601"/>
            <a:ext cx="2182069" cy="96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21" y="2958798"/>
            <a:ext cx="2194114" cy="97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7"/>
          <p:cNvSpPr txBox="1">
            <a:spLocks noChangeArrowheads="1"/>
          </p:cNvSpPr>
          <p:nvPr/>
        </p:nvSpPr>
        <p:spPr bwMode="auto">
          <a:xfrm>
            <a:off x="3540394" y="2956759"/>
            <a:ext cx="7956206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所有切片：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用户切片和系统自动生成的切片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所有用户切片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所有由用户生成的切片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选中的切片：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用户选中的切片，一般为了保证存储得到的图片为最准确的图片，会选择“选中的切片”这一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36" y="5126392"/>
            <a:ext cx="2418358" cy="47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22"/>
          <p:cNvSpPr txBox="1">
            <a:spLocks noChangeArrowheads="1"/>
          </p:cNvSpPr>
          <p:nvPr/>
        </p:nvSpPr>
        <p:spPr bwMode="auto">
          <a:xfrm>
            <a:off x="3540394" y="5125717"/>
            <a:ext cx="579730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选择“默认设置”即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823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4340" y="821485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移动平台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网站页面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4340" y="2060848"/>
            <a:ext cx="576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分析效果图</a:t>
            </a:r>
            <a:endParaRPr lang="zh-CN" altLang="en-US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4340" y="3348281"/>
            <a:ext cx="5764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Photoshop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工作界面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64340" y="4644425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切图与切片</a:t>
            </a:r>
          </a:p>
        </p:txBody>
      </p:sp>
    </p:spTree>
    <p:extLst>
      <p:ext uri="{BB962C8B-B14F-4D97-AF65-F5344CB8AC3E}">
        <p14:creationId xmlns:p14="http://schemas.microsoft.com/office/powerpoint/2010/main" val="22997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endParaRPr lang="zh-CN" altLang="en-US" dirty="0"/>
          </a:p>
        </p:txBody>
      </p:sp>
      <p:sp>
        <p:nvSpPr>
          <p:cNvPr id="3" name="文本框 8"/>
          <p:cNvSpPr txBox="1">
            <a:spLocks noChangeArrowheads="1"/>
          </p:cNvSpPr>
          <p:nvPr/>
        </p:nvSpPr>
        <p:spPr bwMode="auto">
          <a:xfrm>
            <a:off x="1763734" y="5178773"/>
            <a:ext cx="7500618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images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文件夹中，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一张命名为</a:t>
            </a:r>
            <a:r>
              <a:rPr lang="en-US" altLang="zh-CN" sz="2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jpg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格式的</a:t>
            </a:r>
            <a:r>
              <a:rPr lang="zh-CN" altLang="en-US" sz="2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63734" y="4035773"/>
            <a:ext cx="1436687" cy="874712"/>
            <a:chOff x="0" y="0"/>
            <a:chExt cx="1437549" cy="875092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-47972" y="-12770"/>
              <a:ext cx="1537114" cy="975784"/>
              <a:chOff x="0" y="0"/>
              <a:chExt cx="1536192" cy="975360"/>
            </a:xfrm>
          </p:grpSpPr>
          <p:pic>
            <p:nvPicPr>
              <p:cNvPr id="7" name="圆角矩形 12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6192" cy="97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90643" y="55464"/>
                <a:ext cx="1351287" cy="789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" name="文本框 15"/>
            <p:cNvSpPr txBox="1">
              <a:spLocks noChangeArrowheads="1"/>
            </p:cNvSpPr>
            <p:nvPr/>
          </p:nvSpPr>
          <p:spPr bwMode="auto">
            <a:xfrm>
              <a:off x="184260" y="128643"/>
              <a:ext cx="1005490" cy="584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543446" y="3973860"/>
            <a:ext cx="1438275" cy="874713"/>
            <a:chOff x="0" y="0"/>
            <a:chExt cx="1437549" cy="875092"/>
          </a:xfrm>
        </p:grpSpPr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-47855" y="-11816"/>
              <a:ext cx="1535417" cy="975783"/>
              <a:chOff x="0" y="0"/>
              <a:chExt cx="1536192" cy="975360"/>
            </a:xfrm>
          </p:grpSpPr>
          <p:pic>
            <p:nvPicPr>
              <p:cNvPr id="12" name="圆角矩形 17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6192" cy="97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90579" y="54511"/>
                <a:ext cx="135287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" name="文本框 18"/>
            <p:cNvSpPr txBox="1">
              <a:spLocks noChangeArrowheads="1"/>
            </p:cNvSpPr>
            <p:nvPr/>
          </p:nvSpPr>
          <p:spPr bwMode="auto">
            <a:xfrm>
              <a:off x="184057" y="128644"/>
              <a:ext cx="1005967" cy="584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    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7272359" y="3981798"/>
            <a:ext cx="1436687" cy="874712"/>
            <a:chOff x="0" y="0"/>
            <a:chExt cx="1437549" cy="875092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-51911" y="-13659"/>
              <a:ext cx="1537114" cy="975784"/>
              <a:chOff x="0" y="0"/>
              <a:chExt cx="1536192" cy="975360"/>
            </a:xfrm>
          </p:grpSpPr>
          <p:pic>
            <p:nvPicPr>
              <p:cNvPr id="17" name="圆角矩形 20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536192" cy="975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16"/>
              <p:cNvSpPr txBox="1">
                <a:spLocks noChangeArrowheads="1"/>
              </p:cNvSpPr>
              <p:nvPr/>
            </p:nvSpPr>
            <p:spPr bwMode="auto">
              <a:xfrm>
                <a:off x="94580" y="56353"/>
                <a:ext cx="1351287" cy="789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" name="文本框 21"/>
            <p:cNvSpPr txBox="1">
              <a:spLocks noChangeArrowheads="1"/>
            </p:cNvSpPr>
            <p:nvPr/>
          </p:nvSpPr>
          <p:spPr bwMode="auto">
            <a:xfrm>
              <a:off x="184260" y="128643"/>
              <a:ext cx="1030905" cy="584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位置    </a:t>
              </a:r>
            </a:p>
          </p:txBody>
        </p:sp>
      </p:grpSp>
      <p:pic>
        <p:nvPicPr>
          <p:cNvPr id="19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34" y="1268760"/>
            <a:ext cx="7189787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31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endParaRPr lang="zh-CN" altLang="en-US" dirty="0"/>
          </a:p>
        </p:txBody>
      </p:sp>
      <p:sp>
        <p:nvSpPr>
          <p:cNvPr id="3" name="文本框 14"/>
          <p:cNvSpPr txBox="1">
            <a:spLocks noChangeArrowheads="1"/>
          </p:cNvSpPr>
          <p:nvPr/>
        </p:nvSpPr>
        <p:spPr bwMode="auto">
          <a:xfrm>
            <a:off x="769012" y="1228719"/>
            <a:ext cx="1416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</a:p>
        </p:txBody>
      </p:sp>
      <p:sp>
        <p:nvSpPr>
          <p:cNvPr id="4" name="文本框 16"/>
          <p:cNvSpPr txBox="1">
            <a:spLocks noChangeArrowheads="1"/>
          </p:cNvSpPr>
          <p:nvPr/>
        </p:nvSpPr>
        <p:spPr bwMode="auto">
          <a:xfrm>
            <a:off x="767408" y="1933476"/>
            <a:ext cx="7237412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分析效果图，将需要的图片切出来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803116"/>
            <a:ext cx="10447619" cy="2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切片工具</a:t>
            </a:r>
            <a:endParaRPr lang="zh-CN" altLang="en-US" dirty="0"/>
          </a:p>
        </p:txBody>
      </p:sp>
      <p:sp>
        <p:nvSpPr>
          <p:cNvPr id="3" name="文本框 14"/>
          <p:cNvSpPr txBox="1">
            <a:spLocks noChangeArrowheads="1"/>
          </p:cNvSpPr>
          <p:nvPr/>
        </p:nvSpPr>
        <p:spPr bwMode="auto">
          <a:xfrm>
            <a:off x="1055440" y="1268760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AD0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小贴士：</a:t>
            </a:r>
          </a:p>
        </p:txBody>
      </p:sp>
      <p:sp>
        <p:nvSpPr>
          <p:cNvPr id="4" name="文本框 16"/>
          <p:cNvSpPr txBox="1">
            <a:spLocks noChangeArrowheads="1"/>
          </p:cNvSpPr>
          <p:nvPr/>
        </p:nvSpPr>
        <p:spPr bwMode="auto">
          <a:xfrm>
            <a:off x="1055440" y="1949227"/>
            <a:ext cx="9361040" cy="441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当需要的切片太小时，可以把效果图放大，以保证得到的图片边缘最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精确。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把需要用到的图片先切好保存出来，在写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页面时会更顺畅，思路更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清晰。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网页上的图片，照片、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类一般保存为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jpg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，其他的，通常都是保存为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gif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（除了动态图片需要用到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gif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，其他场景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完全可以替代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gif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43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其他切图方法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83432" y="1412776"/>
            <a:ext cx="10009112" cy="122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参考线切图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精准切图。脚本自动化切，省时省力，尺寸精确。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4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2"/>
          <p:cNvSpPr txBox="1"/>
          <p:nvPr/>
        </p:nvSpPr>
        <p:spPr>
          <a:xfrm>
            <a:off x="4241654" y="2492897"/>
            <a:ext cx="41586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  <a:endParaRPr lang="en-US" altLang="zh-CN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8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5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241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en-US" altLang="zh-CN" dirty="0" smtClean="0"/>
          </a:p>
          <a:p>
            <a:pPr lvl="1"/>
            <a:r>
              <a:rPr lang="en-US" altLang="zh-CN" sz="2600" dirty="0" smtClean="0"/>
              <a:t>1. </a:t>
            </a:r>
            <a:r>
              <a:rPr lang="zh-CN" altLang="en-US" sz="2600" dirty="0" smtClean="0"/>
              <a:t>切图，是一种网页制作技术，它将设计稿效果图转换为网页的图形元件。</a:t>
            </a:r>
            <a:r>
              <a:rPr lang="en-US" altLang="zh-CN" sz="2600" dirty="0" smtClean="0"/>
              <a:t>Photoshop</a:t>
            </a:r>
            <a:r>
              <a:rPr lang="zh-CN" altLang="en-US" sz="2600" dirty="0" smtClean="0"/>
              <a:t>、</a:t>
            </a:r>
            <a:r>
              <a:rPr lang="en-US" altLang="zh-CN" sz="2600" dirty="0" smtClean="0"/>
              <a:t>Fireworks</a:t>
            </a:r>
            <a:r>
              <a:rPr lang="zh-CN" altLang="en-US" sz="2600" dirty="0" smtClean="0"/>
              <a:t>提供了切图技术，</a:t>
            </a:r>
            <a:r>
              <a:rPr lang="en-US" altLang="zh-CN" sz="2600" dirty="0" smtClean="0"/>
              <a:t>Flash</a:t>
            </a:r>
            <a:r>
              <a:rPr lang="zh-CN" altLang="en-US" sz="2600" dirty="0" smtClean="0"/>
              <a:t>则直接提供了网页格式输出技术（不需要切图）。</a:t>
            </a:r>
          </a:p>
          <a:p>
            <a:pPr lvl="1"/>
            <a:r>
              <a:rPr lang="en-US" altLang="zh-CN" sz="2600" dirty="0" smtClean="0"/>
              <a:t>2</a:t>
            </a:r>
            <a:r>
              <a:rPr lang="en-US" altLang="zh-CN" sz="2600" dirty="0"/>
              <a:t>. </a:t>
            </a:r>
            <a:r>
              <a:rPr lang="zh-CN" altLang="en-US" sz="2600" dirty="0"/>
              <a:t>切片，是切图的直接结果，切图实际上就将图切分为一系列的切片。</a:t>
            </a:r>
          </a:p>
          <a:p>
            <a:pPr lvl="1">
              <a:spcAft>
                <a:spcPts val="600"/>
              </a:spcAf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6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切图必要性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68760"/>
            <a:ext cx="10598968" cy="51551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dirty="0"/>
              <a:t>在存储为一些网页兼容的格式之前，预览不同的优化设置并调整颜色调板、透明度和品质设置。</a:t>
            </a:r>
          </a:p>
          <a:p>
            <a:pPr>
              <a:spcAft>
                <a:spcPts val="600"/>
              </a:spcAft>
            </a:pPr>
            <a:r>
              <a:rPr lang="zh-CN" altLang="en-US" sz="2800" dirty="0"/>
              <a:t>提高图像的下载速度，减轻网络的负担。</a:t>
            </a:r>
          </a:p>
          <a:p>
            <a:pPr>
              <a:spcAft>
                <a:spcPts val="600"/>
              </a:spcAft>
            </a:pPr>
            <a:r>
              <a:rPr lang="zh-CN" altLang="en-US" sz="2800" dirty="0"/>
              <a:t>分多块下载的图像，在视觉上，也会给观众以“进行中</a:t>
            </a:r>
            <a:r>
              <a:rPr lang="en-US" altLang="zh-CN" sz="2800" dirty="0"/>
              <a:t>..”</a:t>
            </a:r>
            <a:r>
              <a:rPr lang="zh-CN" altLang="en-US" sz="2800" dirty="0"/>
              <a:t>的感觉，在心理上给人以下载速度快的错觉。</a:t>
            </a:r>
          </a:p>
          <a:p>
            <a:pPr lvl="1">
              <a:spcAft>
                <a:spcPts val="600"/>
              </a:spcAf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7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68760"/>
            <a:ext cx="10382944" cy="51551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800" dirty="0"/>
              <a:t>对</a:t>
            </a:r>
            <a:r>
              <a:rPr lang="en-US" altLang="zh-CN" sz="2800" dirty="0"/>
              <a:t>Photoshop</a:t>
            </a:r>
            <a:r>
              <a:rPr lang="zh-CN" altLang="en-US" sz="2800" dirty="0"/>
              <a:t>操作有基本认识。</a:t>
            </a:r>
          </a:p>
          <a:p>
            <a:pPr>
              <a:spcAft>
                <a:spcPts val="600"/>
              </a:spcAft>
            </a:pPr>
            <a:r>
              <a:rPr lang="zh-CN" altLang="en-US" sz="2800" dirty="0" smtClean="0"/>
              <a:t>能够使用</a:t>
            </a:r>
            <a:r>
              <a:rPr lang="en-US" altLang="zh-CN" sz="2800" dirty="0"/>
              <a:t>Photoshop</a:t>
            </a:r>
            <a:r>
              <a:rPr lang="zh-CN" altLang="en-US" sz="2800" dirty="0"/>
              <a:t>从网页设计师提供的</a:t>
            </a:r>
            <a:r>
              <a:rPr lang="en-US" altLang="zh-CN" sz="2800" dirty="0" err="1" smtClean="0"/>
              <a:t>psd</a:t>
            </a:r>
            <a:r>
              <a:rPr lang="zh-CN" altLang="en-US" sz="2800" dirty="0" smtClean="0"/>
              <a:t>图中</a:t>
            </a:r>
            <a:r>
              <a:rPr lang="zh-CN" altLang="en-US" sz="2800" b="1" dirty="0">
                <a:solidFill>
                  <a:srgbClr val="FF0000"/>
                </a:solidFill>
              </a:rPr>
              <a:t>获取</a:t>
            </a:r>
            <a:r>
              <a:rPr lang="zh-CN" altLang="en-US" sz="2800" dirty="0"/>
              <a:t>网页前端开发过程中所需要的资源。</a:t>
            </a:r>
          </a:p>
          <a:p>
            <a:pPr>
              <a:spcAft>
                <a:spcPts val="600"/>
              </a:spcAft>
            </a:pPr>
            <a:r>
              <a:rPr lang="zh-CN" altLang="en-US" sz="2800" dirty="0" smtClean="0"/>
              <a:t>可以</a:t>
            </a:r>
            <a:r>
              <a:rPr lang="zh-CN" altLang="en-US" sz="2800" dirty="0"/>
              <a:t>做一些简单的图片处理和调整。</a:t>
            </a:r>
          </a:p>
          <a:p>
            <a:pPr>
              <a:spcAft>
                <a:spcPts val="600"/>
              </a:spcAft>
            </a:pPr>
            <a:r>
              <a:rPr lang="zh-CN" altLang="en-US" sz="2800" dirty="0"/>
              <a:t>提高自己的审美和美感。</a:t>
            </a:r>
          </a:p>
          <a:p>
            <a:pPr marL="0" indent="0">
              <a:spcAft>
                <a:spcPts val="600"/>
              </a:spcAft>
              <a:buNone/>
            </a:pPr>
            <a:endParaRPr lang="zh-CN" altLang="en-US" sz="2800" dirty="0"/>
          </a:p>
          <a:p>
            <a:pPr lvl="1">
              <a:spcAft>
                <a:spcPts val="600"/>
              </a:spcAf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3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分析效果图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164135" y="5213176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3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 smtClean="0">
                <a:solidFill>
                  <a:srgbClr val="0066CC"/>
                </a:solidFill>
                <a:ea typeface="微软雅黑" panose="020B0503020204020204" pitchFamily="34" charset="-122"/>
              </a:rPr>
              <a:t>整体</a:t>
            </a:r>
          </a:p>
        </p:txBody>
      </p:sp>
      <p:pic>
        <p:nvPicPr>
          <p:cNvPr id="6" name="图片 5" descr="2013-04-08学习课堂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124744"/>
            <a:ext cx="834081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21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</TotalTime>
  <Words>1925</Words>
  <Application>Microsoft Office PowerPoint</Application>
  <PresentationFormat>宽屏</PresentationFormat>
  <Paragraphs>267</Paragraphs>
  <Slides>54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1" baseType="lpstr"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移动平台网站页面</vt:lpstr>
      <vt:lpstr>移动平台网站页面</vt:lpstr>
      <vt:lpstr>PowerPoint 演示文稿</vt:lpstr>
      <vt:lpstr>切图</vt:lpstr>
      <vt:lpstr>切图必要性</vt:lpstr>
      <vt:lpstr>学习目标</vt:lpstr>
      <vt:lpstr>分析效果图</vt:lpstr>
      <vt:lpstr>分析效果图</vt:lpstr>
      <vt:lpstr>分析效果图</vt:lpstr>
      <vt:lpstr>分析效果图</vt:lpstr>
      <vt:lpstr>分析效果图</vt:lpstr>
      <vt:lpstr>分析效果图</vt:lpstr>
      <vt:lpstr>分析效果图</vt:lpstr>
      <vt:lpstr>分析效果图</vt:lpstr>
      <vt:lpstr>分析效果图</vt:lpstr>
      <vt:lpstr>分析效果图</vt:lpstr>
      <vt:lpstr>分析效果图</vt:lpstr>
      <vt:lpstr>分析效果图</vt:lpstr>
      <vt:lpstr>PowerPoint 演示文稿</vt:lpstr>
      <vt:lpstr>Photoshop工作界面</vt:lpstr>
      <vt:lpstr>Photoshop工作箱</vt:lpstr>
      <vt:lpstr>Photoshop界面设置</vt:lpstr>
      <vt:lpstr>Photoshop界面设置</vt:lpstr>
      <vt:lpstr>Photoshop界面设置</vt:lpstr>
      <vt:lpstr>Photoshop界面设置</vt:lpstr>
      <vt:lpstr>Photoshop界面设置</vt:lpstr>
      <vt:lpstr>Photoshop界面设置</vt:lpstr>
      <vt:lpstr>Photoshop界面设置</vt:lpstr>
      <vt:lpstr>Photoshop图层基本应用</vt:lpstr>
      <vt:lpstr>Photoshop图层基本应用</vt:lpstr>
      <vt:lpstr>Photoshop图层基本应用</vt:lpstr>
      <vt:lpstr>Photoshop图层基本应用</vt:lpstr>
      <vt:lpstr>Photoshop图层基本应用</vt:lpstr>
      <vt:lpstr>Photoshop图层基本应用</vt:lpstr>
      <vt:lpstr>Photoshop图层基本应用</vt:lpstr>
      <vt:lpstr>Photoshop图层基本应用</vt:lpstr>
      <vt:lpstr>PowerPoint 演示文稿</vt:lpstr>
      <vt:lpstr>切片工具</vt:lpstr>
      <vt:lpstr>切片工具简介</vt:lpstr>
      <vt:lpstr>切片工具</vt:lpstr>
      <vt:lpstr>切片工具</vt:lpstr>
      <vt:lpstr>切片工具</vt:lpstr>
      <vt:lpstr>切片工具</vt:lpstr>
      <vt:lpstr>切片工具</vt:lpstr>
      <vt:lpstr>切片工具</vt:lpstr>
      <vt:lpstr>切片工具</vt:lpstr>
      <vt:lpstr>切片工具-保存选项</vt:lpstr>
      <vt:lpstr>切片工具</vt:lpstr>
      <vt:lpstr>切片工具</vt:lpstr>
      <vt:lpstr>切片工具</vt:lpstr>
      <vt:lpstr>其他切图方法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移动Web发展机遇和技术优势</dc:title>
  <dc:creator>MengYi</dc:creator>
  <cp:lastModifiedBy>MengYi</cp:lastModifiedBy>
  <cp:revision>182</cp:revision>
  <dcterms:created xsi:type="dcterms:W3CDTF">2016-04-12T06:35:46Z</dcterms:created>
  <dcterms:modified xsi:type="dcterms:W3CDTF">2017-09-02T04:27:19Z</dcterms:modified>
</cp:coreProperties>
</file>